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89" r:id="rId13"/>
    <p:sldId id="265" r:id="rId14"/>
    <p:sldId id="267" r:id="rId15"/>
    <p:sldId id="280" r:id="rId16"/>
    <p:sldId id="281" r:id="rId17"/>
    <p:sldId id="268" r:id="rId18"/>
    <p:sldId id="279" r:id="rId19"/>
    <p:sldId id="269" r:id="rId20"/>
    <p:sldId id="270" r:id="rId21"/>
    <p:sldId id="271" r:id="rId22"/>
    <p:sldId id="283" r:id="rId23"/>
    <p:sldId id="284" r:id="rId24"/>
    <p:sldId id="285" r:id="rId25"/>
    <p:sldId id="287" r:id="rId26"/>
    <p:sldId id="288" r:id="rId27"/>
  </p:sldIdLst>
  <p:sldSz cx="9144000" cy="5143500" type="screen16x9"/>
  <p:notesSz cx="6858000" cy="9144000"/>
  <p:embeddedFontLst>
    <p:embeddedFont>
      <p:font typeface="D2Coding" panose="020B0600000101010101" charset="-127"/>
      <p:regular r:id="rId29"/>
      <p:bold r:id="rId30"/>
    </p:embeddedFont>
    <p:embeddedFont>
      <p:font typeface="Nanum Gothic" panose="020B0600000101010101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56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차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개발명</a:t>
            </a:r>
            <a:r>
              <a:rPr lang="ko-KR" altLang="en-US" dirty="0"/>
              <a:t> </a:t>
            </a:r>
            <a:r>
              <a:rPr lang="ko-KR" altLang="en-US" dirty="0" err="1"/>
              <a:t>트랜스패스트의</a:t>
            </a:r>
            <a:r>
              <a:rPr lang="ko-KR" altLang="en-US" dirty="0"/>
              <a:t> 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정다훈님</a:t>
            </a:r>
            <a:r>
              <a:rPr lang="en-US" altLang="ko-KR" dirty="0"/>
              <a:t>, </a:t>
            </a:r>
            <a:r>
              <a:rPr lang="ko-KR" altLang="en-US" dirty="0"/>
              <a:t>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장지원님과 함께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Plan_A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로그인은 이메일과 비밀번호 입력을 받습니다</a:t>
            </a:r>
            <a:r>
              <a:rPr lang="en-US" altLang="ko-KR" dirty="0"/>
              <a:t>. </a:t>
            </a:r>
            <a:r>
              <a:rPr lang="ko-KR" altLang="en-US" dirty="0"/>
              <a:t>다만 회원가입 기능을 제공하지 않고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로그인을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문서변환입니다</a:t>
            </a:r>
            <a:r>
              <a:rPr lang="en-US" altLang="ko-KR" dirty="0"/>
              <a:t>. </a:t>
            </a:r>
            <a:r>
              <a:rPr lang="ko-KR" altLang="en-US" dirty="0"/>
              <a:t>이미지를 업로드할 수 있고요</a:t>
            </a:r>
            <a:r>
              <a:rPr lang="en-US" altLang="ko-KR" dirty="0"/>
              <a:t>, </a:t>
            </a:r>
            <a:r>
              <a:rPr lang="ko-KR" altLang="en-US" dirty="0"/>
              <a:t>확장자는 </a:t>
            </a:r>
            <a:r>
              <a:rPr lang="en-US" altLang="ko-KR" dirty="0"/>
              <a:t>JPG, PNG,</a:t>
            </a:r>
            <a:r>
              <a:rPr lang="ko-KR" altLang="en-US" dirty="0"/>
              <a:t> </a:t>
            </a:r>
            <a:r>
              <a:rPr lang="en-US" altLang="ko-KR" dirty="0"/>
              <a:t>PDF, TIFF</a:t>
            </a:r>
            <a:r>
              <a:rPr lang="ko-KR" altLang="en-US" dirty="0"/>
              <a:t>를 허용합니다</a:t>
            </a:r>
            <a:r>
              <a:rPr lang="en-US" altLang="ko-KR" dirty="0"/>
              <a:t>. </a:t>
            </a:r>
            <a:r>
              <a:rPr lang="ko-KR" altLang="en-US" dirty="0"/>
              <a:t>이미지 파일 사이즈는 서버의 용량 관계로 </a:t>
            </a:r>
            <a:r>
              <a:rPr lang="en-US" altLang="ko-KR" dirty="0"/>
              <a:t>20MB</a:t>
            </a:r>
            <a:r>
              <a:rPr lang="ko-KR" altLang="en-US" dirty="0"/>
              <a:t>까지 가능하고</a:t>
            </a:r>
            <a:r>
              <a:rPr lang="en-US" altLang="ko-KR" dirty="0"/>
              <a:t>, </a:t>
            </a:r>
            <a:r>
              <a:rPr lang="ko-KR" altLang="en-US" dirty="0"/>
              <a:t>인식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일본어로 제한됩니다</a:t>
            </a:r>
            <a:r>
              <a:rPr lang="en-US" altLang="ko-KR" dirty="0"/>
              <a:t>. </a:t>
            </a:r>
            <a:r>
              <a:rPr lang="ko-KR" altLang="en-US" dirty="0"/>
              <a:t>필기체일 경우 인식 언어는 한국어와 일본어만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음성변환 입니다</a:t>
            </a:r>
            <a:r>
              <a:rPr lang="en-US" altLang="ko-KR" dirty="0"/>
              <a:t>. </a:t>
            </a:r>
            <a:r>
              <a:rPr lang="ko-KR" altLang="en-US" dirty="0"/>
              <a:t>변환할 텍스트를 입력할 수 있고요</a:t>
            </a:r>
            <a:r>
              <a:rPr lang="en-US" altLang="ko-KR" dirty="0"/>
              <a:t>, MP3</a:t>
            </a:r>
            <a:r>
              <a:rPr lang="ko-KR" altLang="en-US" dirty="0"/>
              <a:t>나 </a:t>
            </a:r>
            <a:r>
              <a:rPr lang="en-US" altLang="ko-KR" dirty="0"/>
              <a:t>WAV</a:t>
            </a:r>
            <a:r>
              <a:rPr lang="ko-KR" altLang="en-US" dirty="0"/>
              <a:t>파일로 변환이 가능합니다</a:t>
            </a:r>
            <a:r>
              <a:rPr lang="en-US" altLang="ko-KR" dirty="0"/>
              <a:t>. 65</a:t>
            </a:r>
            <a:r>
              <a:rPr lang="ko-KR" altLang="en-US" dirty="0"/>
              <a:t>가지의 목소리 중에서 변환될 음성을 선택할 수 있고</a:t>
            </a:r>
            <a:r>
              <a:rPr lang="en-US" altLang="ko-KR" dirty="0"/>
              <a:t>, </a:t>
            </a:r>
            <a:r>
              <a:rPr lang="ko-KR" altLang="en-US" dirty="0"/>
              <a:t>변환 가능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 err="1"/>
              <a:t>대만어</a:t>
            </a:r>
            <a:r>
              <a:rPr lang="en-US" altLang="ko-KR" dirty="0"/>
              <a:t>, </a:t>
            </a:r>
            <a:r>
              <a:rPr lang="ko-KR" altLang="en-US" dirty="0"/>
              <a:t>스페인어 총 </a:t>
            </a:r>
            <a:r>
              <a:rPr lang="en-US" altLang="ko-KR" dirty="0"/>
              <a:t>6</a:t>
            </a:r>
            <a:r>
              <a:rPr lang="ko-KR" altLang="en-US" dirty="0"/>
              <a:t>개를 지원합니다</a:t>
            </a:r>
            <a:r>
              <a:rPr lang="en-US" altLang="ko-KR" dirty="0"/>
              <a:t>. </a:t>
            </a:r>
            <a:r>
              <a:rPr lang="ko-KR" altLang="en-US" dirty="0"/>
              <a:t>음성 볼륨 및 속도 조절이 가능하고</a:t>
            </a:r>
            <a:r>
              <a:rPr lang="en-US" altLang="ko-KR" dirty="0"/>
              <a:t>, </a:t>
            </a:r>
            <a:r>
              <a:rPr lang="ko-KR" altLang="en-US" dirty="0"/>
              <a:t>감정 조절 또한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네번째는 </a:t>
            </a:r>
            <a:r>
              <a:rPr lang="ko-KR" altLang="en-US" dirty="0" err="1"/>
              <a:t>매체변환입니다</a:t>
            </a:r>
            <a:r>
              <a:rPr lang="en-US" altLang="ko-KR" dirty="0"/>
              <a:t>. </a:t>
            </a:r>
            <a:r>
              <a:rPr lang="ko-KR" altLang="en-US" dirty="0"/>
              <a:t>텍스트로 변환할 미디어 매체를 업로드할 수 있고</a:t>
            </a:r>
            <a:r>
              <a:rPr lang="en-US" altLang="ko-KR" dirty="0"/>
              <a:t>, </a:t>
            </a:r>
            <a:r>
              <a:rPr lang="ko-KR" altLang="en-US" dirty="0"/>
              <a:t>업로드 가능한 확장자는 </a:t>
            </a:r>
            <a:r>
              <a:rPr lang="en-US" altLang="ko-KR" dirty="0"/>
              <a:t>MP3, AAC, AC3, OGG, FLAC, WAV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인식언어는 한국어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영어이며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12MB</a:t>
            </a:r>
            <a:r>
              <a:rPr lang="ko-KR" altLang="en-US" dirty="0"/>
              <a:t>의 용량을 제공하며</a:t>
            </a:r>
            <a:r>
              <a:rPr lang="en-US" altLang="ko-KR" dirty="0"/>
              <a:t>, </a:t>
            </a:r>
            <a:r>
              <a:rPr lang="ko-KR" altLang="en-US" dirty="0"/>
              <a:t>시간은 </a:t>
            </a:r>
            <a:r>
              <a:rPr lang="en-US" altLang="ko-KR" dirty="0"/>
              <a:t>60</a:t>
            </a:r>
            <a:r>
              <a:rPr lang="ko-KR" altLang="en-US" dirty="0"/>
              <a:t>초로 제한됩니다</a:t>
            </a:r>
            <a:r>
              <a:rPr lang="en-US" altLang="ko-KR" dirty="0"/>
              <a:t>. </a:t>
            </a:r>
            <a:r>
              <a:rPr lang="ko-KR" altLang="en-US" dirty="0"/>
              <a:t>마지막으로 간단번역은 일상에서 사용하는 파파고와 같습니다</a:t>
            </a:r>
            <a:r>
              <a:rPr lang="en-US" altLang="ko-KR" dirty="0"/>
              <a:t>. </a:t>
            </a:r>
            <a:r>
              <a:rPr lang="ko-KR" altLang="en-US" dirty="0"/>
              <a:t>그리고 로그인을 제외한 위의 네가지 기능은 공통적으로 모두 다운로드 및 미리보기 또는 </a:t>
            </a:r>
            <a:r>
              <a:rPr lang="ko-KR" altLang="en-US" dirty="0" err="1"/>
              <a:t>미리듣기</a:t>
            </a:r>
            <a:r>
              <a:rPr lang="ko-KR" altLang="en-US" dirty="0"/>
              <a:t>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Plan_B</a:t>
            </a:r>
            <a:r>
              <a:rPr lang="en-US" altLang="ko-KR" dirty="0"/>
              <a:t> : </a:t>
            </a:r>
            <a:r>
              <a:rPr lang="ko-KR" altLang="en-US" dirty="0"/>
              <a:t>요구사항은 구현할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 </a:t>
            </a:r>
            <a:r>
              <a:rPr lang="ko-KR" altLang="en-US" dirty="0"/>
              <a:t>자세한 내용은 </a:t>
            </a:r>
            <a:r>
              <a:rPr lang="en-US" altLang="ko-KR" dirty="0"/>
              <a:t>MLP</a:t>
            </a:r>
            <a:r>
              <a:rPr lang="ko-KR" altLang="en-US" dirty="0"/>
              <a:t>에 </a:t>
            </a:r>
            <a:r>
              <a:rPr lang="ko-KR" altLang="en-US" dirty="0" err="1"/>
              <a:t>업로드될</a:t>
            </a:r>
            <a:r>
              <a:rPr lang="ko-KR" altLang="en-US" dirty="0"/>
              <a:t> 이 발표자료를 다운 받으셔서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주요 기능들을 모두 사용할 수 있지만</a:t>
            </a:r>
            <a:r>
              <a:rPr lang="en-US" altLang="ko-KR" dirty="0"/>
              <a:t>, </a:t>
            </a:r>
            <a:r>
              <a:rPr lang="ko-KR" altLang="en-US" dirty="0"/>
              <a:t>변환한 자료를 보관하기 위해서는 로그인을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메인화면을</a:t>
            </a:r>
            <a:r>
              <a:rPr lang="ko-KR" altLang="en-US" dirty="0"/>
              <a:t> 기준으로 좌측은 로그인을 하지 않았을 경우 사용할 수 있는 메뉴 구조고요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경우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" dirty="0"/>
              <a:t>각 테이블은 그림과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주요 특징은 .._NO 을 </a:t>
            </a:r>
            <a:r>
              <a:rPr lang="ko-KR" altLang="en-US" dirty="0" err="1"/>
              <a:t>기본키</a:t>
            </a:r>
            <a:r>
              <a:rPr lang="ko" dirty="0"/>
              <a:t>로</a:t>
            </a:r>
            <a:r>
              <a:rPr lang="en-US" altLang="ko" dirty="0"/>
              <a:t>, </a:t>
            </a:r>
            <a:r>
              <a:rPr lang="ko" dirty="0"/>
              <a:t>변환기록 테이블은 UESR_NO을 </a:t>
            </a:r>
            <a:r>
              <a:rPr lang="ko-KR" altLang="en-US" dirty="0" err="1"/>
              <a:t>외래키</a:t>
            </a:r>
            <a:r>
              <a:rPr lang="ko" dirty="0"/>
              <a:t>로 가지는 점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" dirty="0"/>
              <a:t>TEXT 타입을 사용한 이유는 용량과 성능 측면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VARCHAR도 64</a:t>
            </a:r>
            <a:r>
              <a:rPr lang="en-US" altLang="ko" dirty="0"/>
              <a:t>k</a:t>
            </a:r>
            <a:r>
              <a:rPr lang="ko" dirty="0"/>
              <a:t>B</a:t>
            </a:r>
            <a:r>
              <a:rPr lang="en-US" altLang="ko" dirty="0"/>
              <a:t>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" dirty="0"/>
              <a:t>까지 저장 할 수 있지만</a:t>
            </a:r>
            <a:r>
              <a:rPr lang="en-US" altLang="k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다른 컬럼들과 모두 합</a:t>
            </a:r>
            <a:r>
              <a:rPr lang="ko-KR" altLang="en-US" dirty="0"/>
              <a:t>친 용량이기 때문에</a:t>
            </a:r>
            <a:r>
              <a:rPr lang="ko" dirty="0"/>
              <a:t> 실제로는 64</a:t>
            </a:r>
            <a:r>
              <a:rPr lang="en-US" altLang="ko" dirty="0"/>
              <a:t>k</a:t>
            </a:r>
            <a:r>
              <a:rPr lang="ko" dirty="0"/>
              <a:t>B까지 저장할 수 없다는 점</a:t>
            </a:r>
            <a:r>
              <a:rPr lang="en-US" altLang="ko" dirty="0"/>
              <a:t>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너무 큰 VARCHAR 컬럼이 존재하는 경우 레코드가 무거워져 성능에 영향을 미칠 수 있다는 점을 고려하여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 타입을 사용하였습니다.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</a:t>
            </a:r>
            <a:r>
              <a:rPr lang="ko" dirty="0"/>
              <a:t>보관기능을 위한 DB를 객체 관계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" dirty="0"/>
              <a:t>다이어그램로 표현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파일(mp3,wav,png,jpg 등)이고 결과파일이 TEXT인 경우 매체변환 테이</a:t>
            </a:r>
            <a:r>
              <a:rPr lang="ko-KR" altLang="en-US" dirty="0" err="1">
                <a:solidFill>
                  <a:schemeClr val="dk1"/>
                </a:solidFill>
              </a:rPr>
              <a:t>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TEXT인 경우 번역 테이블</a:t>
            </a:r>
            <a:r>
              <a:rPr lang="ko-KR" altLang="en-US" dirty="0">
                <a:solidFill>
                  <a:schemeClr val="dk1"/>
                </a:solidFill>
              </a:rPr>
              <a:t>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기능이 </a:t>
            </a:r>
            <a:r>
              <a:rPr lang="en-US" altLang="ko-KR" dirty="0">
                <a:solidFill>
                  <a:schemeClr val="dk1"/>
                </a:solidFill>
              </a:rPr>
              <a:t>4</a:t>
            </a:r>
            <a:r>
              <a:rPr lang="ko-KR" altLang="en-US" dirty="0">
                <a:solidFill>
                  <a:schemeClr val="dk1"/>
                </a:solidFill>
              </a:rPr>
              <a:t>개이지만</a:t>
            </a:r>
            <a:r>
              <a:rPr lang="ko" dirty="0">
                <a:solidFill>
                  <a:schemeClr val="dk1"/>
                </a:solidFill>
              </a:rPr>
              <a:t> 테이블이 3개인 이유는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음성변환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ko" dirty="0">
                <a:solidFill>
                  <a:schemeClr val="dk1"/>
                </a:solidFill>
              </a:rPr>
              <a:t>매체변환</a:t>
            </a:r>
            <a:r>
              <a:rPr lang="ko-KR" altLang="en-US" dirty="0">
                <a:solidFill>
                  <a:schemeClr val="dk1"/>
                </a:solidFill>
              </a:rPr>
              <a:t> 기능은</a:t>
            </a:r>
            <a:r>
              <a:rPr lang="ko" dirty="0">
                <a:solidFill>
                  <a:schemeClr val="dk1"/>
                </a:solidFill>
              </a:rPr>
              <a:t> 매체변환 테이블 하나로 대체할 수 있기 때문입니다.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02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55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96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세번째 </a:t>
            </a:r>
            <a:r>
              <a:rPr lang="ko" dirty="0">
                <a:solidFill>
                  <a:schemeClr val="dk1"/>
                </a:solidFill>
              </a:rPr>
              <a:t>매체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일정계획</a:t>
            </a:r>
            <a:r>
              <a:rPr lang="en-US" altLang="ko-KR" dirty="0"/>
              <a:t>, </a:t>
            </a:r>
            <a:r>
              <a:rPr lang="ko-KR" altLang="en-US" dirty="0"/>
              <a:t>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화면구성설계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네번째 </a:t>
            </a:r>
            <a:r>
              <a:rPr lang="ko" dirty="0">
                <a:solidFill>
                  <a:schemeClr val="dk1"/>
                </a:solidFill>
              </a:rPr>
              <a:t>번역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먼저 반응형 </a:t>
            </a:r>
            <a:r>
              <a:rPr lang="ko-KR" altLang="en-US" dirty="0" err="1"/>
              <a:t>웹앱의</a:t>
            </a:r>
            <a:r>
              <a:rPr lang="ko-KR" altLang="en-US" dirty="0"/>
              <a:t> 모바일 버전 화면입니다</a:t>
            </a:r>
            <a:r>
              <a:rPr lang="en-US" altLang="ko-KR" dirty="0"/>
              <a:t>. </a:t>
            </a:r>
            <a:r>
              <a:rPr lang="ko-KR" altLang="en-US" dirty="0"/>
              <a:t>보시는 페이지 가장 왼쪽을 기준으로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 err="1"/>
              <a:t>메뉴창</a:t>
            </a:r>
            <a:r>
              <a:rPr lang="en-US" altLang="ko-KR" dirty="0"/>
              <a:t>, </a:t>
            </a:r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375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8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97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379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상당부분을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전환하는 계기를 맞게 되었습니다</a:t>
            </a:r>
            <a:r>
              <a:rPr lang="en-US" altLang="ko-KR" dirty="0"/>
              <a:t>. </a:t>
            </a:r>
            <a:r>
              <a:rPr lang="ko-KR" altLang="en-US" dirty="0"/>
              <a:t>자료에서 보시는 바와 같이 초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 학생들의 수업이 상당부분 온라인으로 진행되고 있는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그러나 급격하게 진행된 수업 플랫폼의 전환으로 인해서</a:t>
            </a:r>
            <a:r>
              <a:rPr lang="en-US" altLang="ko-KR" dirty="0"/>
              <a:t>, </a:t>
            </a:r>
            <a:r>
              <a:rPr lang="ko-KR" altLang="en-US" dirty="0"/>
              <a:t>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 조는 다양한 문제들 중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수업의 문서화에 대한 부분에 집중해보기로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온라인 수업에서 다양한 매체와 자료를 교재로 활용하게 됨에 따라 수업의 질이 기존 방식에 비해 비약적으로 향상되었습니다</a:t>
            </a:r>
            <a:r>
              <a:rPr lang="en-US" altLang="ko-KR" dirty="0"/>
              <a:t>. </a:t>
            </a:r>
            <a:r>
              <a:rPr lang="ko-KR" altLang="en-US" dirty="0"/>
              <a:t>그러나 그 다양한 자료들을 학생들이 필요에 따라 텍스트화나 번역 또는 이미지화를 해야 할 때 쉽게 도움을 받을 수 있는 플랫폼은 아직 빈약하다는 점에서 기인하여 이번 프로젝트를 계획하게 되었습니다</a:t>
            </a:r>
            <a:r>
              <a:rPr lang="en-US" altLang="ko-KR" dirty="0"/>
              <a:t>. </a:t>
            </a:r>
            <a:r>
              <a:rPr lang="ko-KR" altLang="en-US" dirty="0"/>
              <a:t>프로젝트 명</a:t>
            </a:r>
            <a:r>
              <a:rPr lang="en-US" altLang="ko-KR" dirty="0"/>
              <a:t>, </a:t>
            </a:r>
            <a:r>
              <a:rPr lang="ko-KR" altLang="en-US" dirty="0"/>
              <a:t>가칭 </a:t>
            </a:r>
            <a:r>
              <a:rPr lang="ko-KR" altLang="en-US" dirty="0" err="1"/>
              <a:t>트랜스패스트는</a:t>
            </a:r>
            <a:r>
              <a:rPr lang="ko-KR" altLang="en-US" dirty="0"/>
              <a:t> </a:t>
            </a:r>
            <a:r>
              <a:rPr lang="en-US" altLang="ko-KR" dirty="0"/>
              <a:t>OCR, STT, TTS, </a:t>
            </a:r>
            <a:r>
              <a:rPr lang="ko-KR" altLang="en-US" dirty="0" err="1"/>
              <a:t>파파고</a:t>
            </a:r>
            <a:r>
              <a:rPr lang="ko-KR" altLang="en-US" dirty="0"/>
              <a:t> 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 서비스입니다</a:t>
            </a:r>
            <a:r>
              <a:rPr lang="en-US" altLang="ko-KR" dirty="0"/>
              <a:t>. </a:t>
            </a:r>
            <a:r>
              <a:rPr lang="ko-KR" altLang="en-US" dirty="0"/>
              <a:t>저희 서비스를 통해 사용자가 </a:t>
            </a:r>
            <a:r>
              <a:rPr lang="ko-KR" altLang="en-US" dirty="0" err="1"/>
              <a:t>비대면</a:t>
            </a:r>
            <a:r>
              <a:rPr lang="ko-KR" altLang="en-US" dirty="0"/>
              <a:t> 수업에서 발생하는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적극적으로 대응할 수 있도록 할 예정입니다</a:t>
            </a:r>
            <a:r>
              <a:rPr lang="en-US" altLang="ko-KR" dirty="0"/>
              <a:t>. </a:t>
            </a:r>
            <a:r>
              <a:rPr lang="ko-KR" altLang="en-US" dirty="0"/>
              <a:t>또한 타 </a:t>
            </a:r>
            <a:r>
              <a:rPr lang="ko-KR" altLang="en-US" dirty="0" err="1"/>
              <a:t>서비스들에서</a:t>
            </a:r>
            <a:r>
              <a:rPr lang="ko-KR" altLang="en-US" dirty="0"/>
              <a:t> 번거롭게 여겨졌던 과도한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이용성과 편리성을 극대화하는 방향으로 개발하려고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앞서 말씀드린 계획에 맞춰 일정을 구성해보았습니다</a:t>
            </a:r>
            <a:r>
              <a:rPr lang="en-US" altLang="ko-KR" dirty="0"/>
              <a:t>. 2022</a:t>
            </a:r>
            <a:r>
              <a:rPr lang="ko-KR" altLang="en-US" dirty="0"/>
              <a:t>년</a:t>
            </a:r>
            <a:r>
              <a:rPr lang="en-US" altLang="ko-KR" dirty="0"/>
              <a:t>, 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약 </a:t>
            </a:r>
            <a:r>
              <a:rPr lang="en-US" altLang="ko-KR" dirty="0"/>
              <a:t>50</a:t>
            </a:r>
            <a:r>
              <a:rPr lang="ko-KR" altLang="en-US" dirty="0"/>
              <a:t>일에 걸쳐 진행될 예정입니다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</a:t>
            </a:r>
            <a:r>
              <a:rPr lang="en-US" altLang="ko-KR" dirty="0"/>
              <a:t>. </a:t>
            </a:r>
            <a:r>
              <a:rPr lang="ko-KR" altLang="en-US" dirty="0"/>
              <a:t>해당 표에 대한 설명은 생략하도록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역할 분배입니다</a:t>
            </a:r>
            <a:r>
              <a:rPr lang="en-US" altLang="ko-KR" dirty="0"/>
              <a:t>.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en-US" altLang="ko-KR" dirty="0"/>
              <a:t>API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파트를 맡으시면서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구성하게 될 예정이고요</a:t>
            </a:r>
            <a:r>
              <a:rPr lang="en-US" altLang="ko-KR" dirty="0"/>
              <a:t>, </a:t>
            </a:r>
            <a:r>
              <a:rPr lang="ko-KR" altLang="en-US" dirty="0"/>
              <a:t>저랑 </a:t>
            </a:r>
            <a:r>
              <a:rPr lang="ko-KR" altLang="en-US" dirty="0" err="1"/>
              <a:t>신혜지님께서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프론트 전반을 담당하게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사용할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데이터베이스를 연동한 반응형 </a:t>
            </a:r>
            <a:r>
              <a:rPr lang="ko-KR" altLang="en-US" dirty="0" err="1"/>
              <a:t>웹앱을</a:t>
            </a:r>
            <a:r>
              <a:rPr lang="ko-KR" altLang="en-US" dirty="0"/>
              <a:t> 구현할 예정이고요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en-US" altLang="ko-KR" dirty="0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기능들에는</a:t>
            </a:r>
            <a:r>
              <a:rPr lang="ko-KR" altLang="en-US" dirty="0"/>
              <a:t>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활용할 계획입니다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기능을 제공하지 않는 대신</a:t>
            </a:r>
            <a:r>
              <a:rPr lang="en-US" altLang="ko-KR" dirty="0"/>
              <a:t>, </a:t>
            </a:r>
            <a:r>
              <a:rPr lang="ko-KR" altLang="en-US" dirty="0"/>
              <a:t>간편로그인 기능을 제공할 예정이기 때문에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네이버 아이디 간편 로그인 </a:t>
            </a:r>
            <a:r>
              <a:rPr lang="en-US" altLang="ko-KR" dirty="0"/>
              <a:t>API</a:t>
            </a:r>
            <a:r>
              <a:rPr lang="ko-KR" altLang="en-US" dirty="0"/>
              <a:t>가 포함될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개발여건 및 일정에 따라 약간의 변동이 있을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불필요한 기능들을 최대한 배제하였기 때문에 간단히 도식화해서 </a:t>
            </a:r>
            <a:r>
              <a:rPr lang="ko-KR" altLang="en-US" dirty="0" err="1"/>
              <a:t>표현해보았구요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en-US" altLang="ko-KR" dirty="0"/>
              <a:t>PC</a:t>
            </a:r>
            <a:r>
              <a:rPr lang="ko-KR" altLang="en-US" dirty="0"/>
              <a:t>나 모바일 환경에서 다양한 기능들을 서버에서 바로 제공받을 수 있는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1810365"/>
            <a:ext cx="43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TransFAST</a:t>
            </a:r>
            <a:endParaRPr lang="ko-KR" altLang="en-US" sz="5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827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551324"/>
            <a:ext cx="477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? We are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TransFAST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366167794"/>
              </p:ext>
            </p:extLst>
          </p:nvPr>
        </p:nvGraphicFramePr>
        <p:xfrm>
          <a:off x="721298" y="908461"/>
          <a:ext cx="7627056" cy="3912055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요구사항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로그인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회원가입을 제공하지 않고 구글, 네이버, 깃허브 로그인 API 를 사용한다.</a:t>
                      </a: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문서변환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파일 사이즈는 20MB 까지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영어, 일본어로 제한된다.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MP3,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65개의 Speaker 중 택한다.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매체변환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확장자는 MP3, AAC ,AC3, OGG , FLAC 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간단번역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1회 권장 최대 60,000자를 지원한다(UTF-8기준 공백포함 200,000bytes)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9645B-689E-4EFD-AB76-5F07085B1E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6F0D-A073-4175-948B-3B369678327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305211" y="634053"/>
            <a:ext cx="42126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USER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유저를 식별하기 위한 테이블이다.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식별자인 </a:t>
            </a:r>
            <a:r>
              <a:rPr lang="en-US" alt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ID</a:t>
            </a:r>
            <a:r>
              <a:rPr lang="ko-KR" altLang="en-US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 </a:t>
            </a: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컬럼을 개인키로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유저의 EMAIL 과 PASSWORD 컬럼을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DOCUMENT_TRANS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변환파일의 링크 주소를 담는다.</a:t>
            </a:r>
            <a:endParaRPr lang="en-US" altLang="ko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endParaRPr 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altLang="ko-KR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VOICE_TRANS</a:t>
            </a:r>
            <a:endParaRPr lang="ko-KR" altLang="en-US"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DOCUMENT_TRANS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테이블에 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컬럼이 추가된 테이블이다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컬럼에 파일 형식을 담는다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MEDIA_TRANS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TRANSLATION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변환된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 공통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서비스 유저를 참조하기위한 </a:t>
            </a:r>
            <a:r>
              <a:rPr lang="en-US" alt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EMAIL</a:t>
            </a: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 을 외래키로 가진다.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1069031" y="965749"/>
            <a:ext cx="3722709" cy="36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2887F-E767-4D9B-9FB2-6B977BD732D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NAME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VARCHAR(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3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USER(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EMAIL VARCHAR(50),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PASSWORD VARCHAR(200),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PROFILE VARCHAR(200),</a:t>
            </a:r>
            <a:endParaRPr lang="en-US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USER_ROLES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ROLE_ID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int not null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PRIMARY KEY(USER_ID),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2Coding" pitchFamily="49" charset="-127"/>
                <a:ea typeface="D2Coding" pitchFamily="49" charset="-127"/>
              </a:rPr>
              <a:t>	PRIMARY KEY(ROLE_ID),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    	FOREIGN KEY(USER_ID) REFERENCES USER (ID) ON DELETE CASCADE</a:t>
            </a:r>
            <a:endParaRPr lang="en-US" altLang="ko-KR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FOREIGN KEY(ROLE_ID) REFERENCES ROLE (ID) ON DELETE CASCADE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3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DOCUMENT_TRANS(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DOCUMENT_NO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(DOCUMENT_TRANS)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(VOICE_TRANS)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MEDIA_TRANS(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MEDIA_NO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KIND VARCHAR(20),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KEY(MEDIA_NO),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(MEDIA_TRANS)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184551" y="-18978"/>
            <a:ext cx="2975317" cy="56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목차</a:t>
            </a:r>
            <a:endParaRPr sz="11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14F52-3E42-438C-AAC9-5D3280A6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13" y="580678"/>
            <a:ext cx="324000" cy="3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DA325B-5CFC-4155-83B8-C36361CD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0263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3 ">
            <a:extLst>
              <a:ext uri="{FF2B5EF4-FFF2-40B4-BE49-F238E27FC236}">
                <a16:creationId xmlns:a16="http://schemas.microsoft.com/office/drawing/2014/main" id="{518DB35F-48C2-44A7-A31C-B7023AD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47192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ber four ">
            <a:extLst>
              <a:ext uri="{FF2B5EF4-FFF2-40B4-BE49-F238E27FC236}">
                <a16:creationId xmlns:a16="http://schemas.microsoft.com/office/drawing/2014/main" id="{1A574299-995D-4A22-8FCF-85F3E0AB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91755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ber 5">
            <a:extLst>
              <a:ext uri="{FF2B5EF4-FFF2-40B4-BE49-F238E27FC236}">
                <a16:creationId xmlns:a16="http://schemas.microsoft.com/office/drawing/2014/main" id="{4D5D9702-4F1A-4FFB-BBE8-09DAF034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3631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x">
            <a:extLst>
              <a:ext uri="{FF2B5EF4-FFF2-40B4-BE49-F238E27FC236}">
                <a16:creationId xmlns:a16="http://schemas.microsoft.com/office/drawing/2014/main" id="{391AB74D-7FCC-4C09-B318-95F5FC99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8087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ven">
            <a:extLst>
              <a:ext uri="{FF2B5EF4-FFF2-40B4-BE49-F238E27FC236}">
                <a16:creationId xmlns:a16="http://schemas.microsoft.com/office/drawing/2014/main" id="{422C49AB-21F7-4CA7-8F7E-AA6E6F3F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25442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mber 8">
            <a:extLst>
              <a:ext uri="{FF2B5EF4-FFF2-40B4-BE49-F238E27FC236}">
                <a16:creationId xmlns:a16="http://schemas.microsoft.com/office/drawing/2014/main" id="{585FAF8B-6CC0-4843-A535-CB4172D1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70004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umber 9">
            <a:extLst>
              <a:ext uri="{FF2B5EF4-FFF2-40B4-BE49-F238E27FC236}">
                <a16:creationId xmlns:a16="http://schemas.microsoft.com/office/drawing/2014/main" id="{8408DA8D-7BB8-4D57-9994-74730BFF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14567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n">
            <a:extLst>
              <a:ext uri="{FF2B5EF4-FFF2-40B4-BE49-F238E27FC236}">
                <a16:creationId xmlns:a16="http://schemas.microsoft.com/office/drawing/2014/main" id="{29A0FEB4-F865-4F35-B64E-B29D6983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5912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0D4F8-9D00-4675-88B2-0B34C4FB57F6}"/>
              </a:ext>
            </a:extLst>
          </p:cNvPr>
          <p:cNvSpPr txBox="1"/>
          <p:nvPr/>
        </p:nvSpPr>
        <p:spPr>
          <a:xfrm>
            <a:off x="6576646" y="59659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사전조사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3E852-E94F-48F5-A714-B1E0265FEAB7}"/>
              </a:ext>
            </a:extLst>
          </p:cNvPr>
          <p:cNvSpPr txBox="1"/>
          <p:nvPr/>
        </p:nvSpPr>
        <p:spPr>
          <a:xfrm>
            <a:off x="6703258" y="3276853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요구사항 명세서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11800-3774-4EA0-9466-BF430D68135F}"/>
              </a:ext>
            </a:extLst>
          </p:cNvPr>
          <p:cNvSpPr txBox="1"/>
          <p:nvPr/>
        </p:nvSpPr>
        <p:spPr>
          <a:xfrm>
            <a:off x="6464102" y="3709091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메뉴 구조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11A6E-DDC3-44D8-B6BA-1F6AC1A784E1}"/>
              </a:ext>
            </a:extLst>
          </p:cNvPr>
          <p:cNvSpPr txBox="1"/>
          <p:nvPr/>
        </p:nvSpPr>
        <p:spPr>
          <a:xfrm>
            <a:off x="6435966" y="4155397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DB</a:t>
            </a:r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E47B0F-D506-4B9F-95EA-9E26C2F98C23}"/>
              </a:ext>
            </a:extLst>
          </p:cNvPr>
          <p:cNvSpPr txBox="1"/>
          <p:nvPr/>
        </p:nvSpPr>
        <p:spPr>
          <a:xfrm>
            <a:off x="6689187" y="4601704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화면 구성 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B5D5B-C51C-4A07-9372-D788D6DDCC16}"/>
              </a:ext>
            </a:extLst>
          </p:cNvPr>
          <p:cNvSpPr txBox="1"/>
          <p:nvPr/>
        </p:nvSpPr>
        <p:spPr>
          <a:xfrm>
            <a:off x="6576646" y="1937716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역할분배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22CEFD-B7DF-4764-9B02-D7B43A0562DF}"/>
              </a:ext>
            </a:extLst>
          </p:cNvPr>
          <p:cNvSpPr txBox="1"/>
          <p:nvPr/>
        </p:nvSpPr>
        <p:spPr>
          <a:xfrm>
            <a:off x="6576646" y="103504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주제선정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AC3308-BBE4-47E5-8DED-1CD9B5FDE54B}"/>
              </a:ext>
            </a:extLst>
          </p:cNvPr>
          <p:cNvSpPr txBox="1"/>
          <p:nvPr/>
        </p:nvSpPr>
        <p:spPr>
          <a:xfrm>
            <a:off x="6576646" y="1475828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일정계획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F3B648-AED6-485E-AE9D-96F3F7330F8A}"/>
              </a:ext>
            </a:extLst>
          </p:cNvPr>
          <p:cNvSpPr txBox="1"/>
          <p:nvPr/>
        </p:nvSpPr>
        <p:spPr>
          <a:xfrm>
            <a:off x="6576646" y="2378507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주요기술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B2048-ADD8-4D47-AE04-219DEA4F3113}"/>
              </a:ext>
            </a:extLst>
          </p:cNvPr>
          <p:cNvSpPr txBox="1"/>
          <p:nvPr/>
        </p:nvSpPr>
        <p:spPr>
          <a:xfrm>
            <a:off x="6858005" y="2812265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시스템 아키텍처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TRANSLATION_TRANS(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TRANSLATION_NO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KEY(TRANSLATION_NO),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</a:t>
            </a:r>
            <a:r>
              <a:rPr lang="ko">
                <a:latin typeface="D2Coding" pitchFamily="49" charset="-127"/>
                <a:ea typeface="D2Coding" pitchFamily="49" charset="-127"/>
              </a:rPr>
              <a:t>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(TRANSLATION_TRANS)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D5282-94B5-4B09-A609-2B2E92E3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4" y="758882"/>
            <a:ext cx="3719944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B7C630-7A4A-485C-99EC-D064C76B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04" y="758882"/>
            <a:ext cx="3902761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EDA00-0781-4F07-8776-2E40CA273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5" t="19712" r="8308" b="19836"/>
          <a:stretch/>
        </p:blipFill>
        <p:spPr>
          <a:xfrm>
            <a:off x="8229601" y="751848"/>
            <a:ext cx="907366" cy="3235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4DC102-6C43-49EA-9168-E8E1C03946F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D3A7E-339F-4D4C-8202-7499BC014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6740184" y="2836391"/>
            <a:ext cx="420732" cy="4207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9F76F-3FC0-46CC-8719-74DEA4FD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18400-BB71-49D5-96B1-BA4757E6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8" y="749982"/>
            <a:ext cx="2772834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904F2E-2151-4A8D-9A38-20976161E194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30 + 무료 화살표 아이콘 &amp; 화살 이미지">
            <a:extLst>
              <a:ext uri="{FF2B5EF4-FFF2-40B4-BE49-F238E27FC236}">
                <a16:creationId xmlns:a16="http://schemas.microsoft.com/office/drawing/2014/main" id="{33A3D1A8-BAB4-4A91-B15B-226C44AC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DBB89D-4E2E-494B-887A-C590D4981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73410" y="4031367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B52E31-43E0-4157-A95F-071AC2F9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894A2-C2EB-4BAB-A733-D1F57CEC2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59"/>
          <a:stretch/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4F4D91-2CFA-4A86-9EC1-E0FE0974FD9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30 + 무료 화살표 아이콘 &amp; 화살 이미지">
            <a:extLst>
              <a:ext uri="{FF2B5EF4-FFF2-40B4-BE49-F238E27FC236}">
                <a16:creationId xmlns:a16="http://schemas.microsoft.com/office/drawing/2014/main" id="{5F5852F6-E7F0-4B7A-9AB0-6584B86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58F59-1146-4C12-8572-070BBE4F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8252461" y="3735948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0075B7-6D36-4B5C-8B2D-DBC8D988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7410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66A5D-34CE-4237-AD5E-86C4B408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F6739-1E3D-4003-BF2C-5296EACDBD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0" descr="30 + 무료 화살표 아이콘 &amp; 화살 이미지">
            <a:extLst>
              <a:ext uri="{FF2B5EF4-FFF2-40B4-BE49-F238E27FC236}">
                <a16:creationId xmlns:a16="http://schemas.microsoft.com/office/drawing/2014/main" id="{66B4E687-D9DA-4844-9494-08F72F5C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6CC03F-3FE1-4471-8F48-22D6FEC6F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90823" y="4045435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6218B-BD9A-476F-9F69-E5BEC9C3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9" y="747410"/>
            <a:ext cx="812872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36C1CD-26B8-4690-9881-534D4FE7933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0D6FF2-1E33-4F77-B039-5CB378BA4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066043" y="4038403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5D8EA5-18EB-4F65-81DA-38809687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48"/>
          <a:stretch/>
        </p:blipFill>
        <p:spPr>
          <a:xfrm>
            <a:off x="565111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5A254-825A-4360-A5BC-54987329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48"/>
          <a:stretch/>
        </p:blipFill>
        <p:spPr>
          <a:xfrm>
            <a:off x="4897845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0D2A6-8FE3-4852-BC06-BD33B131B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78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AAD3D6-F4AC-4670-B19E-DCB6ECF5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211" y="904841"/>
            <a:ext cx="1819365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E60A-C914-4A9D-A44F-332E424487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6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336963"/>
            <a:ext cx="7880690" cy="199320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코로나 방역 지침으로 인해 교육과정의 상당 부분이 비대면으로 전환되었다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이러한 급격한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수업화로 인해 학교와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플랫폼 및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내외부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간의 문제가 끊임없이 부상하고 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 중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수업의 문서화에 집중하려고 한다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" sz="8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692508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95" y="1699614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6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마이크 또는 음성파일을 텍스트 파일로 바꾸어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텍스트 파일로 바꾸어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텍스트 파일을 음성 또는 음성파일로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음성 또는 음성파일로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다국적 사용자를 위해 번역기능을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lvl="0" indent="0" algn="l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endParaRPr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사용자가 좀더 수월하게 비 대면 수업을 문서화 할 수 있도록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번역기능을 도입하여 다국적 사용을 가능하게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 제품들의 과도한 기능들을 축약해 직관적인 구성으로 이용 시 번거로움을 줄인다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3DEAE-BC9C-4B38-A2EA-E7272CB6590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 계획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39033219"/>
              </p:ext>
            </p:extLst>
          </p:nvPr>
        </p:nvGraphicFramePr>
        <p:xfrm>
          <a:off x="1255171" y="1057887"/>
          <a:ext cx="6617282" cy="3511649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2022.02.03. ~ 2022.03.25.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: </a:t>
                      </a:r>
                      <a:r>
                        <a:rPr lang="en-US" altLang="ko-KR" sz="900" b="1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TransFAST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작업내용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기간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03일 ~ 02월 08일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 분석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09일 ~ 02월 09일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설계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10일 ~ 02월 14일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14일 ~ 03월 20일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테스트 및 보수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21일 ~ 03월 24일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25일 ~ 03월 28일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 → 요구 분석 → 설계 → 구현 → 테스트 및 보수 → 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IDLE : Visual Code, Bootstrap, Eclipse, Spring Boot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OpenAPI: CLOVA CSR,CLOVA OCR,PAPAGO API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Repo : Git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A135862-798C-4E5F-8FC9-1EED80D785A0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79321"/>
            <a:ext cx="5856078" cy="26145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A4B648-559C-44F2-9243-9D3DCDCDEAA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역할 분배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22192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정다훈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이동곤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OCR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STT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PAPAGO API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TTS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904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Backend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Frontend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C50E3A-DB34-4C9B-885F-675D1FB95A5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408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Spring Boot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</a:t>
            </a:r>
            <a:r>
              <a:rPr lang="en-US" alt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ue.js</a:t>
            </a: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를 이용한 반응형 웹 구현</a:t>
            </a:r>
            <a:endParaRPr lang="en-US" altLang="ko"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MySQL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OPEN API 를 이용한 REST API 구축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OCR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TTS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STT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PAPAGO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Google, KAKAO LOGIN(OAuth 2.0)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주요 기술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F2957-1DF1-4DAC-8352-8801EBA27FA6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Client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4472" y="88458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Web Server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311C2E-C0CE-4C3D-AF31-DD8D0C3302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2241</Words>
  <Application>Microsoft Office PowerPoint</Application>
  <PresentationFormat>화면 슬라이드 쇼(16:9)</PresentationFormat>
  <Paragraphs>328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Nanum Gothic</vt:lpstr>
      <vt:lpstr>비트로 코어 OTF</vt:lpstr>
      <vt:lpstr>나눔스퀘어OTF_ac ExtraBold</vt:lpstr>
      <vt:lpstr>나눔스퀘어OTF_ac</vt:lpstr>
      <vt:lpstr>D2Coding</vt:lpstr>
      <vt:lpstr>나눔스퀘어OTF_ac Light</vt:lpstr>
      <vt:lpstr>Arial</vt:lpstr>
      <vt:lpstr>Simple Light</vt:lpstr>
      <vt:lpstr>PowerPoint 프레젠테이션</vt:lpstr>
      <vt:lpstr>목차</vt:lpstr>
      <vt:lpstr>사전조사</vt:lpstr>
      <vt:lpstr>PowerPoint 프레젠테이션</vt:lpstr>
      <vt:lpstr>일정 계획 </vt:lpstr>
      <vt:lpstr>PowerPoint 프레젠테이션</vt:lpstr>
      <vt:lpstr>역할 분배</vt:lpstr>
      <vt:lpstr>주요 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</vt:lpstr>
      <vt:lpstr>테이블 명세서 (USER_TABLE) </vt:lpstr>
      <vt:lpstr>테이블 명세서 (USER_TABLE)</vt:lpstr>
      <vt:lpstr>PowerPoint 프레젠테이션</vt:lpstr>
      <vt:lpstr>PowerPoint 프레젠테이션</vt:lpstr>
      <vt:lpstr>PowerPoint 프레젠테이션</vt:lpstr>
      <vt:lpstr>PowerPoint 프레젠테이션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정 다훈</cp:lastModifiedBy>
  <cp:revision>31</cp:revision>
  <dcterms:modified xsi:type="dcterms:W3CDTF">2022-03-15T08:19:54Z</dcterms:modified>
</cp:coreProperties>
</file>